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6" r:id="rId9"/>
    <p:sldId id="261" r:id="rId10"/>
    <p:sldId id="267" r:id="rId11"/>
    <p:sldId id="260" r:id="rId12"/>
    <p:sldId id="262" r:id="rId13"/>
    <p:sldId id="268"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3" d="100"/>
          <a:sy n="63"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E4A9EB-FDF2-49F8-9444-90828862E2C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27093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E4A9EB-FDF2-49F8-9444-90828862E2C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20624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E4A9EB-FDF2-49F8-9444-90828862E2C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14071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E4A9EB-FDF2-49F8-9444-90828862E2C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850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E4A9EB-FDF2-49F8-9444-90828862E2C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223527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E4A9EB-FDF2-49F8-9444-90828862E2C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3930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E4A9EB-FDF2-49F8-9444-90828862E2C7}"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137834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E4A9EB-FDF2-49F8-9444-90828862E2C7}"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83497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4A9EB-FDF2-49F8-9444-90828862E2C7}"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41864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E4A9EB-FDF2-49F8-9444-90828862E2C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16189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E4A9EB-FDF2-49F8-9444-90828862E2C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B5AEC-C8BC-40C1-8D12-A22EB48222B6}" type="slidenum">
              <a:rPr lang="en-US" smtClean="0"/>
              <a:t>‹#›</a:t>
            </a:fld>
            <a:endParaRPr lang="en-US"/>
          </a:p>
        </p:txBody>
      </p:sp>
    </p:spTree>
    <p:extLst>
      <p:ext uri="{BB962C8B-B14F-4D97-AF65-F5344CB8AC3E}">
        <p14:creationId xmlns:p14="http://schemas.microsoft.com/office/powerpoint/2010/main" val="320163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4A9EB-FDF2-49F8-9444-90828862E2C7}"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B5AEC-C8BC-40C1-8D12-A22EB48222B6}" type="slidenum">
              <a:rPr lang="en-US" smtClean="0"/>
              <a:t>‹#›</a:t>
            </a:fld>
            <a:endParaRPr lang="en-US"/>
          </a:p>
        </p:txBody>
      </p:sp>
    </p:spTree>
    <p:extLst>
      <p:ext uri="{BB962C8B-B14F-4D97-AF65-F5344CB8AC3E}">
        <p14:creationId xmlns:p14="http://schemas.microsoft.com/office/powerpoint/2010/main" val="18277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jzaidinski@Commack.k12.ny.us"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IB%20Logo"/>
          <p:cNvPicPr/>
          <p:nvPr/>
        </p:nvPicPr>
        <p:blipFill>
          <a:blip r:embed="rId2">
            <a:extLst>
              <a:ext uri="{28A0092B-C50C-407E-A947-70E740481C1C}">
                <a14:useLocalDpi xmlns:a14="http://schemas.microsoft.com/office/drawing/2010/main" val="0"/>
              </a:ext>
            </a:extLst>
          </a:blip>
          <a:srcRect/>
          <a:stretch>
            <a:fillRect/>
          </a:stretch>
        </p:blipFill>
        <p:spPr bwMode="auto">
          <a:xfrm>
            <a:off x="311973" y="102308"/>
            <a:ext cx="1527586" cy="1554370"/>
          </a:xfrm>
          <a:prstGeom prst="rect">
            <a:avLst/>
          </a:prstGeom>
          <a:noFill/>
          <a:ln>
            <a:noFill/>
          </a:ln>
        </p:spPr>
      </p:pic>
      <p:pic>
        <p:nvPicPr>
          <p:cNvPr id="5" name="Picture 4"/>
          <p:cNvPicPr>
            <a:picLocks noChangeAspect="1"/>
          </p:cNvPicPr>
          <p:nvPr/>
        </p:nvPicPr>
        <p:blipFill>
          <a:blip r:embed="rId3"/>
          <a:stretch>
            <a:fillRect/>
          </a:stretch>
        </p:blipFill>
        <p:spPr>
          <a:xfrm>
            <a:off x="10219765" y="46473"/>
            <a:ext cx="1757080" cy="1691114"/>
          </a:xfrm>
          <a:prstGeom prst="rect">
            <a:avLst/>
          </a:prstGeom>
        </p:spPr>
      </p:pic>
      <p:sp>
        <p:nvSpPr>
          <p:cNvPr id="7" name="TextBox 6"/>
          <p:cNvSpPr txBox="1"/>
          <p:nvPr/>
        </p:nvSpPr>
        <p:spPr>
          <a:xfrm>
            <a:off x="2163119" y="226127"/>
            <a:ext cx="7762381" cy="769441"/>
          </a:xfrm>
          <a:prstGeom prst="rect">
            <a:avLst/>
          </a:prstGeom>
          <a:noFill/>
        </p:spPr>
        <p:txBody>
          <a:bodyPr wrap="none" rtlCol="0">
            <a:spAutoFit/>
          </a:bodyPr>
          <a:lstStyle/>
          <a:p>
            <a:r>
              <a:rPr lang="en-US" sz="4400" b="1" dirty="0"/>
              <a:t>Creativity, Activity, Service (CAS)</a:t>
            </a:r>
          </a:p>
        </p:txBody>
      </p:sp>
      <p:sp>
        <p:nvSpPr>
          <p:cNvPr id="8" name="TextBox 7"/>
          <p:cNvSpPr txBox="1"/>
          <p:nvPr/>
        </p:nvSpPr>
        <p:spPr>
          <a:xfrm>
            <a:off x="1" y="1656678"/>
            <a:ext cx="12191999" cy="5847755"/>
          </a:xfrm>
          <a:prstGeom prst="rect">
            <a:avLst/>
          </a:prstGeom>
          <a:noFill/>
        </p:spPr>
        <p:txBody>
          <a:bodyPr wrap="square" rtlCol="0">
            <a:spAutoFit/>
          </a:bodyPr>
          <a:lstStyle/>
          <a:p>
            <a:pPr marL="285750" indent="-285750">
              <a:buFont typeface="Arial" panose="020B0604020202020204" pitchFamily="34" charset="0"/>
              <a:buChar char="•"/>
            </a:pPr>
            <a:r>
              <a:rPr lang="en-US" sz="3000" dirty="0"/>
              <a:t>One of the core requirements of the IB Diploma Program (along with </a:t>
            </a:r>
            <a:r>
              <a:rPr lang="en-US" sz="3000" dirty="0" err="1"/>
              <a:t>ToK</a:t>
            </a:r>
            <a:r>
              <a:rPr lang="en-US" sz="3000" dirty="0"/>
              <a:t> and the EE)</a:t>
            </a:r>
          </a:p>
          <a:p>
            <a:endParaRPr lang="en-US" sz="1100" dirty="0"/>
          </a:p>
          <a:p>
            <a:pPr marL="285750" indent="-285750">
              <a:buFont typeface="Arial" panose="020B0604020202020204" pitchFamily="34" charset="0"/>
              <a:buChar char="•"/>
            </a:pPr>
            <a:r>
              <a:rPr lang="en-US" sz="3000" dirty="0"/>
              <a:t>Provides an opportunity for students to serve their communities and reflect on </a:t>
            </a:r>
            <a:r>
              <a:rPr lang="en-US" sz="3000" u="sng" dirty="0"/>
              <a:t>WHY</a:t>
            </a:r>
            <a:r>
              <a:rPr lang="en-US" sz="3000" dirty="0"/>
              <a:t> they did it: </a:t>
            </a:r>
            <a:r>
              <a:rPr lang="en-US" sz="3000" u="sng" dirty="0"/>
              <a:t>meaningful connections</a:t>
            </a:r>
          </a:p>
          <a:p>
            <a:endParaRPr lang="en-US" sz="1100" u="sng" dirty="0"/>
          </a:p>
          <a:p>
            <a:pPr marL="285750" indent="-285750">
              <a:buFont typeface="Arial" panose="020B0604020202020204" pitchFamily="34" charset="0"/>
              <a:buChar char="•"/>
            </a:pPr>
            <a:r>
              <a:rPr lang="en-US" sz="3000" dirty="0"/>
              <a:t>IB CAS is organized around three strands:</a:t>
            </a:r>
          </a:p>
          <a:p>
            <a:pPr marL="742950" lvl="1" indent="-285750">
              <a:buFont typeface="Courier New" panose="02070309020205020404" pitchFamily="49" charset="0"/>
              <a:buChar char="o"/>
            </a:pPr>
            <a:r>
              <a:rPr lang="en-US" sz="3200" dirty="0"/>
              <a:t>	</a:t>
            </a:r>
            <a:r>
              <a:rPr lang="en-US" sz="2800" u="sng" dirty="0"/>
              <a:t>Creativity</a:t>
            </a:r>
            <a:r>
              <a:rPr lang="en-US" sz="2800" dirty="0"/>
              <a:t>—exploring and extending ideas leading to an original or interpretive product or performance</a:t>
            </a:r>
          </a:p>
          <a:p>
            <a:pPr lvl="1"/>
            <a:endParaRPr lang="en-US" sz="1100" dirty="0"/>
          </a:p>
          <a:p>
            <a:pPr marL="742950" lvl="1" indent="-285750">
              <a:buFont typeface="Courier New" panose="02070309020205020404" pitchFamily="49" charset="0"/>
              <a:buChar char="o"/>
            </a:pPr>
            <a:r>
              <a:rPr lang="en-US" sz="2800" dirty="0"/>
              <a:t>	</a:t>
            </a:r>
            <a:r>
              <a:rPr lang="en-US" sz="2800" u="sng" dirty="0"/>
              <a:t>Activity</a:t>
            </a:r>
            <a:r>
              <a:rPr lang="en-US" sz="2800" dirty="0"/>
              <a:t>—physical exertion contributing to a healthy lifestyle </a:t>
            </a:r>
          </a:p>
          <a:p>
            <a:pPr marL="742950" lvl="1" indent="-285750">
              <a:buFont typeface="Courier New" panose="02070309020205020404" pitchFamily="49" charset="0"/>
              <a:buChar char="o"/>
            </a:pPr>
            <a:endParaRPr lang="en-US" sz="1100" dirty="0"/>
          </a:p>
          <a:p>
            <a:pPr marL="742950" lvl="1" indent="-285750">
              <a:buFont typeface="Courier New" panose="02070309020205020404" pitchFamily="49" charset="0"/>
              <a:buChar char="o"/>
            </a:pPr>
            <a:r>
              <a:rPr lang="en-US" sz="2800" dirty="0"/>
              <a:t>   </a:t>
            </a:r>
            <a:r>
              <a:rPr lang="en-US" sz="2800" u="sng" dirty="0"/>
              <a:t>Service</a:t>
            </a:r>
            <a:r>
              <a:rPr lang="en-US" sz="2800" dirty="0"/>
              <a:t>—collaborative and reciprocal engagement with the community in response to an authentic need </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282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D0482-47BC-4642-8B3C-A47802FD754F}"/>
              </a:ext>
            </a:extLst>
          </p:cNvPr>
          <p:cNvSpPr txBox="1"/>
          <p:nvPr/>
        </p:nvSpPr>
        <p:spPr>
          <a:xfrm>
            <a:off x="1012054" y="95915"/>
            <a:ext cx="10253709" cy="646331"/>
          </a:xfrm>
          <a:prstGeom prst="rect">
            <a:avLst/>
          </a:prstGeom>
          <a:noFill/>
        </p:spPr>
        <p:txBody>
          <a:bodyPr wrap="square" rtlCol="0">
            <a:spAutoFit/>
          </a:bodyPr>
          <a:lstStyle/>
          <a:p>
            <a:pPr algn="ctr"/>
            <a:r>
              <a:rPr lang="en-US" sz="3600" b="1" dirty="0"/>
              <a:t>First Deadline: Creating your List of CAS Experiences</a:t>
            </a:r>
          </a:p>
        </p:txBody>
      </p:sp>
      <p:sp>
        <p:nvSpPr>
          <p:cNvPr id="3" name="TextBox 2">
            <a:extLst>
              <a:ext uri="{FF2B5EF4-FFF2-40B4-BE49-F238E27FC236}">
                <a16:creationId xmlns:a16="http://schemas.microsoft.com/office/drawing/2014/main" id="{C70A10A9-5879-4B7B-B59E-A4A267E1527D}"/>
              </a:ext>
            </a:extLst>
          </p:cNvPr>
          <p:cNvSpPr txBox="1"/>
          <p:nvPr/>
        </p:nvSpPr>
        <p:spPr>
          <a:xfrm>
            <a:off x="403933" y="760442"/>
            <a:ext cx="11469950" cy="6001643"/>
          </a:xfrm>
          <a:prstGeom prst="rect">
            <a:avLst/>
          </a:prstGeom>
          <a:noFill/>
        </p:spPr>
        <p:txBody>
          <a:bodyPr wrap="square" rtlCol="0">
            <a:spAutoFit/>
          </a:bodyPr>
          <a:lstStyle/>
          <a:p>
            <a:r>
              <a:rPr lang="en-US" sz="2400" dirty="0"/>
              <a:t>In </a:t>
            </a:r>
            <a:r>
              <a:rPr lang="en-US" sz="2400" dirty="0" err="1"/>
              <a:t>ManageBac</a:t>
            </a:r>
            <a:r>
              <a:rPr lang="en-US" sz="2400" dirty="0"/>
              <a:t>:</a:t>
            </a:r>
          </a:p>
          <a:p>
            <a:r>
              <a:rPr lang="en-US" sz="2400" dirty="0"/>
              <a:t>On the left tab select IB Manager then select CAS.</a:t>
            </a:r>
          </a:p>
          <a:p>
            <a:endParaRPr lang="en-US" sz="2400" dirty="0"/>
          </a:p>
          <a:p>
            <a:r>
              <a:rPr lang="en-US" sz="2400" dirty="0"/>
              <a:t>At the top right will be a button that says add CAS Experience.</a:t>
            </a:r>
          </a:p>
          <a:p>
            <a:endParaRPr lang="en-US" sz="2400" dirty="0"/>
          </a:p>
          <a:p>
            <a:r>
              <a:rPr lang="en-US" sz="2400" dirty="0"/>
              <a:t>This is how you will create your list of CAS Experiences for your first deadline.</a:t>
            </a:r>
          </a:p>
          <a:p>
            <a:endParaRPr lang="en-US" sz="2400" dirty="0"/>
          </a:p>
          <a:p>
            <a:r>
              <a:rPr lang="en-US" sz="2400" dirty="0"/>
              <a:t>Fill in the form that will lead you through a series of questions about each CAS experience.</a:t>
            </a:r>
          </a:p>
          <a:p>
            <a:endParaRPr lang="en-US" sz="2400" dirty="0"/>
          </a:p>
          <a:p>
            <a:r>
              <a:rPr lang="en-US" sz="2400" dirty="0"/>
              <a:t>The description is from 1-2 sentences and should be used as a starting point for a future reflection, so the more descriptive you are now the easier writing your reflection will be.</a:t>
            </a:r>
          </a:p>
          <a:p>
            <a:endParaRPr lang="en-US" sz="2400" dirty="0"/>
          </a:p>
          <a:p>
            <a:endParaRPr lang="en-US" sz="2400" dirty="0"/>
          </a:p>
          <a:p>
            <a:r>
              <a:rPr lang="en-US" sz="2400" dirty="0"/>
              <a:t>When you have completed each CAS experience to add reflections and evidence, click on the specific CAS experience and you will see at the top a tab that says Add Reflections and Evidence.</a:t>
            </a:r>
          </a:p>
        </p:txBody>
      </p:sp>
    </p:spTree>
    <p:extLst>
      <p:ext uri="{BB962C8B-B14F-4D97-AF65-F5344CB8AC3E}">
        <p14:creationId xmlns:p14="http://schemas.microsoft.com/office/powerpoint/2010/main" val="186214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779929" y="386861"/>
            <a:ext cx="10690411" cy="3785652"/>
          </a:xfrm>
          <a:prstGeom prst="rect">
            <a:avLst/>
          </a:prstGeom>
        </p:spPr>
        <p:txBody>
          <a:bodyPr wrap="square" lIns="91440" tIns="45720" rIns="91440" bIns="45720" anchor="t">
            <a:spAutoFit/>
          </a:bodyPr>
          <a:lstStyle/>
          <a:p>
            <a:r>
              <a:rPr lang="en-US" sz="4000" b="1" dirty="0"/>
              <a:t>                             </a:t>
            </a:r>
            <a:r>
              <a:rPr lang="en-US" sz="4000" b="1" u="sng" dirty="0"/>
              <a:t>Communication</a:t>
            </a:r>
          </a:p>
          <a:p>
            <a:endParaRPr lang="en-US" b="1" u="sng" dirty="0"/>
          </a:p>
          <a:p>
            <a:endParaRPr lang="en-US" b="1" u="sng" dirty="0"/>
          </a:p>
          <a:p>
            <a:endParaRPr lang="en-US" b="1" u="sng" dirty="0"/>
          </a:p>
          <a:p>
            <a:pPr marL="457200" indent="-457200">
              <a:buFont typeface="Arial" panose="020B0604020202020204" pitchFamily="34" charset="0"/>
              <a:buChar char="•"/>
            </a:pPr>
            <a:r>
              <a:rPr lang="en-US" sz="3200" dirty="0"/>
              <a:t>Please email me at: </a:t>
            </a:r>
            <a:r>
              <a:rPr lang="en-US" sz="3200" dirty="0" smtClean="0">
                <a:hlinkClick r:id="rId2"/>
              </a:rPr>
              <a:t>jzaidinski@Commack.k12.ny.us</a:t>
            </a:r>
            <a:endParaRPr lang="en-US" sz="3200" dirty="0" smtClean="0"/>
          </a:p>
          <a:p>
            <a:pPr marL="457200" indent="-457200">
              <a:buFont typeface="Arial" panose="020B0604020202020204" pitchFamily="34" charset="0"/>
              <a:buChar char="•"/>
            </a:pPr>
            <a:r>
              <a:rPr lang="en-US" sz="3200" dirty="0" smtClean="0">
                <a:cs typeface="Calibri"/>
              </a:rPr>
              <a:t>Message me through google classroom</a:t>
            </a:r>
            <a:endParaRPr lang="en-US" sz="3200" dirty="0"/>
          </a:p>
          <a:p>
            <a:pPr marL="457200" indent="-457200">
              <a:buFont typeface="Arial" panose="020B0604020202020204" pitchFamily="34" charset="0"/>
              <a:buChar char="•"/>
            </a:pPr>
            <a:r>
              <a:rPr lang="en-US" sz="3200" dirty="0"/>
              <a:t>Message me through your </a:t>
            </a:r>
            <a:r>
              <a:rPr lang="en-US" sz="3200" dirty="0" err="1"/>
              <a:t>ManageBac</a:t>
            </a:r>
            <a:r>
              <a:rPr lang="en-US" sz="3200" dirty="0"/>
              <a:t> </a:t>
            </a:r>
            <a:r>
              <a:rPr lang="en-US" sz="3200" dirty="0" smtClean="0"/>
              <a:t>account</a:t>
            </a:r>
          </a:p>
          <a:p>
            <a:pPr marL="457200" indent="-457200">
              <a:buFont typeface="Arial" panose="020B0604020202020204" pitchFamily="34" charset="0"/>
              <a:buChar char="•"/>
            </a:pPr>
            <a:r>
              <a:rPr lang="en-US" sz="3200" dirty="0" err="1" smtClean="0"/>
              <a:t>Subrscribe</a:t>
            </a:r>
            <a:r>
              <a:rPr lang="en-US" sz="3200" dirty="0" smtClean="0"/>
              <a:t> to Remind</a:t>
            </a:r>
            <a:endParaRPr lang="en-US" sz="3200" dirty="0"/>
          </a:p>
          <a:p>
            <a:endParaRPr lang="en-US" dirty="0"/>
          </a:p>
        </p:txBody>
      </p:sp>
      <p:sp>
        <p:nvSpPr>
          <p:cNvPr id="3" name="Rectangle 2"/>
          <p:cNvSpPr/>
          <p:nvPr/>
        </p:nvSpPr>
        <p:spPr>
          <a:xfrm>
            <a:off x="4290156" y="6043929"/>
            <a:ext cx="3033395" cy="584775"/>
          </a:xfrm>
          <a:prstGeom prst="rect">
            <a:avLst/>
          </a:prstGeom>
        </p:spPr>
        <p:txBody>
          <a:bodyPr wrap="none">
            <a:spAutoFit/>
          </a:bodyPr>
          <a:lstStyle/>
          <a:p>
            <a:r>
              <a:rPr lang="en-US" sz="3200" b="1" dirty="0"/>
              <a:t>I’m here for you!</a:t>
            </a:r>
          </a:p>
        </p:txBody>
      </p:sp>
      <p:pic>
        <p:nvPicPr>
          <p:cNvPr id="5" name="Picture 4"/>
          <p:cNvPicPr>
            <a:picLocks noChangeAspect="1"/>
          </p:cNvPicPr>
          <p:nvPr/>
        </p:nvPicPr>
        <p:blipFill>
          <a:blip r:embed="rId3"/>
          <a:stretch>
            <a:fillRect/>
          </a:stretch>
        </p:blipFill>
        <p:spPr>
          <a:xfrm>
            <a:off x="132182" y="40746"/>
            <a:ext cx="3038475" cy="1800225"/>
          </a:xfrm>
          <a:prstGeom prst="rect">
            <a:avLst/>
          </a:prstGeom>
        </p:spPr>
      </p:pic>
      <p:pic>
        <p:nvPicPr>
          <p:cNvPr id="6" name="Picture 5"/>
          <p:cNvPicPr>
            <a:picLocks noChangeAspect="1"/>
          </p:cNvPicPr>
          <p:nvPr/>
        </p:nvPicPr>
        <p:blipFill>
          <a:blip r:embed="rId4"/>
          <a:stretch>
            <a:fillRect/>
          </a:stretch>
        </p:blipFill>
        <p:spPr>
          <a:xfrm>
            <a:off x="10210800" y="0"/>
            <a:ext cx="1981200" cy="2314575"/>
          </a:xfrm>
          <a:prstGeom prst="rect">
            <a:avLst/>
          </a:prstGeom>
        </p:spPr>
      </p:pic>
      <p:pic>
        <p:nvPicPr>
          <p:cNvPr id="2050" name="Picture 2" descr="What is IB CAS (Creativity Action Service)? | World Sch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30" y="3680070"/>
            <a:ext cx="10963529" cy="207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1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2" y="1016374"/>
            <a:ext cx="9346601" cy="5841626"/>
          </a:xfrm>
          <a:prstGeom prst="rect">
            <a:avLst/>
          </a:prstGeom>
        </p:spPr>
      </p:pic>
      <p:sp>
        <p:nvSpPr>
          <p:cNvPr id="3" name="TextBox 2"/>
          <p:cNvSpPr txBox="1"/>
          <p:nvPr/>
        </p:nvSpPr>
        <p:spPr>
          <a:xfrm>
            <a:off x="128266" y="86063"/>
            <a:ext cx="12063734" cy="1384995"/>
          </a:xfrm>
          <a:prstGeom prst="rect">
            <a:avLst/>
          </a:prstGeom>
          <a:noFill/>
        </p:spPr>
        <p:txBody>
          <a:bodyPr wrap="square" rtlCol="0">
            <a:spAutoFit/>
          </a:bodyPr>
          <a:lstStyle/>
          <a:p>
            <a:r>
              <a:rPr lang="en-US" sz="2800" u="sng" dirty="0" err="1">
                <a:solidFill>
                  <a:srgbClr val="002060"/>
                </a:solidFill>
              </a:rPr>
              <a:t>eSchoolview</a:t>
            </a:r>
            <a:r>
              <a:rPr lang="en-US" sz="2800" u="sng" dirty="0">
                <a:solidFill>
                  <a:srgbClr val="002060"/>
                </a:solidFill>
              </a:rPr>
              <a:t> Page for CAS</a:t>
            </a:r>
            <a:r>
              <a:rPr lang="en-US" sz="2800" dirty="0">
                <a:solidFill>
                  <a:srgbClr val="002060"/>
                </a:solidFill>
              </a:rPr>
              <a:t>: </a:t>
            </a:r>
            <a:r>
              <a:rPr lang="en-US" sz="2800" b="1" dirty="0">
                <a:solidFill>
                  <a:srgbClr val="002060"/>
                </a:solidFill>
              </a:rPr>
              <a:t>Commack High School&gt;Academic Programs</a:t>
            </a:r>
          </a:p>
          <a:p>
            <a:r>
              <a:rPr lang="en-US" sz="2800" b="1" dirty="0">
                <a:solidFill>
                  <a:srgbClr val="002060"/>
                </a:solidFill>
              </a:rPr>
              <a:t>&gt;Advanced Programs at Commack High School&gt;International </a:t>
            </a:r>
            <a:r>
              <a:rPr lang="en-US" sz="2800" b="1" dirty="0" err="1">
                <a:solidFill>
                  <a:srgbClr val="002060"/>
                </a:solidFill>
              </a:rPr>
              <a:t>Baccalaurate</a:t>
            </a:r>
            <a:r>
              <a:rPr lang="en-US" sz="2800" b="1" dirty="0">
                <a:solidFill>
                  <a:srgbClr val="002060"/>
                </a:solidFill>
              </a:rPr>
              <a:t>&gt;IB CAS</a:t>
            </a:r>
          </a:p>
        </p:txBody>
      </p:sp>
    </p:spTree>
    <p:extLst>
      <p:ext uri="{BB962C8B-B14F-4D97-AF65-F5344CB8AC3E}">
        <p14:creationId xmlns:p14="http://schemas.microsoft.com/office/powerpoint/2010/main" val="102703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68147" y="-43175"/>
            <a:ext cx="5944897" cy="707886"/>
          </a:xfrm>
          <a:prstGeom prst="rect">
            <a:avLst/>
          </a:prstGeom>
          <a:noFill/>
        </p:spPr>
        <p:txBody>
          <a:bodyPr wrap="none" rtlCol="0">
            <a:spAutoFit/>
          </a:bodyPr>
          <a:lstStyle/>
          <a:p>
            <a:r>
              <a:rPr lang="en-US" sz="4000" b="1" u="sng" dirty="0"/>
              <a:t>Important CAS Information</a:t>
            </a:r>
          </a:p>
        </p:txBody>
      </p:sp>
      <p:sp>
        <p:nvSpPr>
          <p:cNvPr id="3" name="TextBox 2"/>
          <p:cNvSpPr txBox="1"/>
          <p:nvPr/>
        </p:nvSpPr>
        <p:spPr>
          <a:xfrm>
            <a:off x="215154" y="561032"/>
            <a:ext cx="5559535"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chemeClr val="accent2">
                    <a:lumMod val="75000"/>
                  </a:schemeClr>
                </a:solidFill>
              </a:rPr>
              <a:t>When does IB CAS begin and end?</a:t>
            </a:r>
          </a:p>
        </p:txBody>
      </p:sp>
      <p:sp>
        <p:nvSpPr>
          <p:cNvPr id="4" name="TextBox 3"/>
          <p:cNvSpPr txBox="1"/>
          <p:nvPr/>
        </p:nvSpPr>
        <p:spPr>
          <a:xfrm>
            <a:off x="541703" y="983899"/>
            <a:ext cx="7190804" cy="1384995"/>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t>CAS begins: first day of Junior year</a:t>
            </a:r>
          </a:p>
          <a:p>
            <a:pPr marL="285750" indent="-285750">
              <a:buFont typeface="Courier New" panose="02070309020205020404" pitchFamily="49" charset="0"/>
              <a:buChar char="o"/>
            </a:pPr>
            <a:r>
              <a:rPr lang="en-US" sz="2800" dirty="0"/>
              <a:t>CAS Ends: after Marking Period 3 of Senior year</a:t>
            </a:r>
          </a:p>
        </p:txBody>
      </p:sp>
      <p:sp>
        <p:nvSpPr>
          <p:cNvPr id="6" name="TextBox 5"/>
          <p:cNvSpPr txBox="1"/>
          <p:nvPr/>
        </p:nvSpPr>
        <p:spPr>
          <a:xfrm>
            <a:off x="215154" y="2209120"/>
            <a:ext cx="5540188" cy="80021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2">
                    <a:lumMod val="75000"/>
                  </a:schemeClr>
                </a:solidFill>
              </a:rPr>
              <a:t>What do I have to do for CAS?</a:t>
            </a:r>
          </a:p>
          <a:p>
            <a:pPr marL="285750" indent="-285750">
              <a:buFont typeface="Courier New" panose="02070309020205020404" pitchFamily="49" charset="0"/>
              <a:buChar char="o"/>
            </a:pPr>
            <a:endParaRPr lang="en-US" dirty="0"/>
          </a:p>
        </p:txBody>
      </p:sp>
      <p:sp>
        <p:nvSpPr>
          <p:cNvPr id="7" name="TextBox 6"/>
          <p:cNvSpPr txBox="1"/>
          <p:nvPr/>
        </p:nvSpPr>
        <p:spPr>
          <a:xfrm>
            <a:off x="492542" y="2605686"/>
            <a:ext cx="8695846" cy="4678204"/>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sz="2800" dirty="0"/>
              <a:t>Record reflections as a journal entry- each marking period based on a CAS experience that you have participated in.</a:t>
            </a:r>
            <a:endParaRPr lang="en-US" sz="2800" dirty="0">
              <a:cs typeface="Calibri"/>
            </a:endParaRPr>
          </a:p>
          <a:p>
            <a:pPr marL="285750" indent="-285750">
              <a:buFont typeface="Courier New" panose="02070309020205020404" pitchFamily="49" charset="0"/>
              <a:buChar char="o"/>
            </a:pPr>
            <a:r>
              <a:rPr lang="en-US" sz="2800" dirty="0">
                <a:cs typeface="Calibri"/>
              </a:rPr>
              <a:t>Submit evidence for each reflection. </a:t>
            </a:r>
            <a:r>
              <a:rPr lang="en-US" sz="2800" dirty="0">
                <a:ea typeface="+mn-lt"/>
                <a:cs typeface="+mn-lt"/>
              </a:rPr>
              <a:t>(picture, certificate, etc.)</a:t>
            </a:r>
          </a:p>
          <a:p>
            <a:pPr marL="285750" indent="-285750">
              <a:buFont typeface="Courier New" panose="02070309020205020404" pitchFamily="49" charset="0"/>
              <a:buChar char="o"/>
            </a:pPr>
            <a:r>
              <a:rPr lang="en-US" sz="2800" dirty="0"/>
              <a:t>Students submit </a:t>
            </a:r>
            <a:r>
              <a:rPr lang="en-US" sz="2800" dirty="0" smtClean="0"/>
              <a:t> 8 reflections </a:t>
            </a:r>
            <a:r>
              <a:rPr lang="en-US" sz="2800" dirty="0"/>
              <a:t>and </a:t>
            </a:r>
            <a:r>
              <a:rPr lang="en-US" sz="2800" dirty="0" smtClean="0"/>
              <a:t>8 pieces </a:t>
            </a:r>
            <a:r>
              <a:rPr lang="en-US" sz="2800" dirty="0"/>
              <a:t>of evidence showing proof of participation at the conclusion of the CAS Program (over the course of 2 years). </a:t>
            </a:r>
            <a:endParaRPr lang="en-US" sz="2800" dirty="0">
              <a:cs typeface="Calibri"/>
            </a:endParaRPr>
          </a:p>
          <a:p>
            <a:pPr marL="285750" indent="-285750">
              <a:buFont typeface="Courier New" panose="02070309020205020404" pitchFamily="49" charset="0"/>
              <a:buChar char="o"/>
            </a:pPr>
            <a:r>
              <a:rPr lang="en-US" sz="2800" dirty="0"/>
              <a:t>Participate in a group service project that we will address at an later in the school year.</a:t>
            </a:r>
          </a:p>
          <a:p>
            <a:pPr marL="285750" indent="-285750">
              <a:buFont typeface="Courier New" panose="02070309020205020404" pitchFamily="49" charset="0"/>
              <a:buChar char="o"/>
            </a:pPr>
            <a:endParaRPr lang="en-US" dirty="0"/>
          </a:p>
        </p:txBody>
      </p:sp>
      <p:pic>
        <p:nvPicPr>
          <p:cNvPr id="8" name="Picture 7"/>
          <p:cNvPicPr>
            <a:picLocks noChangeAspect="1"/>
          </p:cNvPicPr>
          <p:nvPr/>
        </p:nvPicPr>
        <p:blipFill>
          <a:blip r:embed="rId2"/>
          <a:stretch>
            <a:fillRect/>
          </a:stretch>
        </p:blipFill>
        <p:spPr>
          <a:xfrm>
            <a:off x="8764963" y="147479"/>
            <a:ext cx="3423839" cy="3423839"/>
          </a:xfrm>
          <a:prstGeom prst="rect">
            <a:avLst/>
          </a:prstGeom>
        </p:spPr>
      </p:pic>
      <p:pic>
        <p:nvPicPr>
          <p:cNvPr id="9" name="Picture 8"/>
          <p:cNvPicPr>
            <a:picLocks noChangeAspect="1"/>
          </p:cNvPicPr>
          <p:nvPr/>
        </p:nvPicPr>
        <p:blipFill>
          <a:blip r:embed="rId3"/>
          <a:stretch>
            <a:fillRect/>
          </a:stretch>
        </p:blipFill>
        <p:spPr>
          <a:xfrm>
            <a:off x="9520420" y="4383325"/>
            <a:ext cx="2179038" cy="2088558"/>
          </a:xfrm>
          <a:prstGeom prst="rect">
            <a:avLst/>
          </a:prstGeom>
        </p:spPr>
      </p:pic>
    </p:spTree>
    <p:extLst>
      <p:ext uri="{BB962C8B-B14F-4D97-AF65-F5344CB8AC3E}">
        <p14:creationId xmlns:p14="http://schemas.microsoft.com/office/powerpoint/2010/main" val="249276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132702" y="-17511"/>
            <a:ext cx="7533794" cy="584775"/>
          </a:xfrm>
          <a:prstGeom prst="rect">
            <a:avLst/>
          </a:prstGeom>
          <a:noFill/>
        </p:spPr>
        <p:txBody>
          <a:bodyPr wrap="none" rtlCol="0">
            <a:spAutoFit/>
          </a:bodyPr>
          <a:lstStyle/>
          <a:p>
            <a:r>
              <a:rPr lang="en-US" sz="3200" b="1" u="sng" dirty="0"/>
              <a:t>What else do I need to know about IB CAS?</a:t>
            </a:r>
          </a:p>
        </p:txBody>
      </p:sp>
      <p:sp>
        <p:nvSpPr>
          <p:cNvPr id="3" name="Rectangle 2"/>
          <p:cNvSpPr/>
          <p:nvPr/>
        </p:nvSpPr>
        <p:spPr>
          <a:xfrm>
            <a:off x="161365" y="755176"/>
            <a:ext cx="11835563" cy="4739759"/>
          </a:xfrm>
          <a:prstGeom prst="rect">
            <a:avLst/>
          </a:prstGeom>
        </p:spPr>
        <p:txBody>
          <a:bodyPr wrap="square" lIns="91440" tIns="45720" rIns="91440" bIns="45720" anchor="t">
            <a:spAutoFit/>
          </a:bodyPr>
          <a:lstStyle/>
          <a:p>
            <a:r>
              <a:rPr lang="en-US" sz="3200" b="1" dirty="0"/>
              <a:t>Your CAS reflections must</a:t>
            </a:r>
            <a:r>
              <a:rPr lang="en-US" sz="3200" dirty="0"/>
              <a:t>: </a:t>
            </a:r>
          </a:p>
          <a:p>
            <a:pPr marL="457200" indent="-457200">
              <a:buFont typeface="Arial" panose="020B0604020202020204" pitchFamily="34" charset="0"/>
              <a:buChar char="•"/>
            </a:pPr>
            <a:r>
              <a:rPr lang="en-US" sz="3200" dirty="0"/>
              <a:t>fit within one or more of the CAS strands (C-A-S).                                </a:t>
            </a:r>
          </a:p>
          <a:p>
            <a:pPr marL="457200" indent="-457200">
              <a:buFont typeface="Arial" panose="020B0604020202020204" pitchFamily="34" charset="0"/>
              <a:buChar char="•"/>
            </a:pPr>
            <a:r>
              <a:rPr lang="en-US" sz="3200" dirty="0"/>
              <a:t>be based on a personal interest, skill, talent or opportunity for growth.  </a:t>
            </a:r>
            <a:r>
              <a:rPr lang="en-US" sz="3200" b="1" u="sng" dirty="0"/>
              <a:t>Examples:</a:t>
            </a:r>
            <a:r>
              <a:rPr lang="en-US" sz="3200" b="1" dirty="0"/>
              <a:t> </a:t>
            </a:r>
            <a:r>
              <a:rPr lang="en-US" sz="2800" dirty="0"/>
              <a:t>Marching Band, Sports Teams, Clubs, Volunteering, etc</a:t>
            </a:r>
            <a:r>
              <a:rPr lang="en-US" sz="2800" dirty="0" smtClean="0"/>
              <a:t>.</a:t>
            </a:r>
            <a:endParaRPr lang="en-US" sz="2800" u="sng" dirty="0">
              <a:cs typeface="Calibri"/>
            </a:endParaRPr>
          </a:p>
          <a:p>
            <a:pPr marL="457200" indent="-457200">
              <a:buFont typeface="Arial" panose="020B0604020202020204" pitchFamily="34" charset="0"/>
              <a:buChar char="•"/>
            </a:pPr>
            <a:r>
              <a:rPr lang="en-US" sz="3200" dirty="0"/>
              <a:t>not involve activities where you preach/teach your faith or speak about your religious beliefs.  You may perform service through your religious institution (soup kitchens, carnivals, clothing drives, etc.).</a:t>
            </a:r>
          </a:p>
          <a:p>
            <a:endParaRPr lang="en-US" sz="3200" dirty="0"/>
          </a:p>
          <a:p>
            <a:r>
              <a:rPr lang="en-US" dirty="0"/>
              <a:t>	 </a:t>
            </a:r>
          </a:p>
        </p:txBody>
      </p:sp>
      <p:sp>
        <p:nvSpPr>
          <p:cNvPr id="4" name="AutoShape 2" descr="Grade 12 Creativity, Activity and Service Presentations – International  School of Amsterdam"/>
          <p:cNvSpPr>
            <a:spLocks noChangeAspect="1" noChangeArrowheads="1"/>
          </p:cNvSpPr>
          <p:nvPr/>
        </p:nvSpPr>
        <p:spPr bwMode="auto">
          <a:xfrm>
            <a:off x="155575" y="434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751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132702" y="-17511"/>
            <a:ext cx="7533794" cy="584775"/>
          </a:xfrm>
          <a:prstGeom prst="rect">
            <a:avLst/>
          </a:prstGeom>
          <a:noFill/>
        </p:spPr>
        <p:txBody>
          <a:bodyPr wrap="none" rtlCol="0">
            <a:spAutoFit/>
          </a:bodyPr>
          <a:lstStyle/>
          <a:p>
            <a:r>
              <a:rPr lang="en-US" sz="3200" b="1" u="sng" dirty="0"/>
              <a:t>What else do I need to know about IB CAS?</a:t>
            </a:r>
          </a:p>
        </p:txBody>
      </p:sp>
      <p:sp>
        <p:nvSpPr>
          <p:cNvPr id="3" name="Rectangle 2"/>
          <p:cNvSpPr/>
          <p:nvPr/>
        </p:nvSpPr>
        <p:spPr>
          <a:xfrm>
            <a:off x="161365" y="922370"/>
            <a:ext cx="12030635" cy="2831544"/>
          </a:xfrm>
          <a:prstGeom prst="rect">
            <a:avLst/>
          </a:prstGeom>
        </p:spPr>
        <p:txBody>
          <a:bodyPr wrap="square" lIns="91440" tIns="45720" rIns="91440" bIns="45720" anchor="t">
            <a:spAutoFit/>
          </a:bodyPr>
          <a:lstStyle/>
          <a:p>
            <a:r>
              <a:rPr lang="en-US" sz="3200" b="1" dirty="0"/>
              <a:t>Your CAS reflections must</a:t>
            </a:r>
            <a:r>
              <a:rPr lang="en-US" sz="3200" dirty="0"/>
              <a:t>: </a:t>
            </a:r>
          </a:p>
          <a:p>
            <a:pPr marL="457200" indent="-457200">
              <a:buFont typeface="Arial" panose="020B0604020202020204" pitchFamily="34" charset="0"/>
              <a:buChar char="•"/>
            </a:pPr>
            <a:r>
              <a:rPr lang="en-US" sz="3200" dirty="0"/>
              <a:t>address each of the 7 CAS Learning Outcomes over two years.</a:t>
            </a:r>
          </a:p>
          <a:p>
            <a:r>
              <a:rPr lang="en-US" sz="3200" dirty="0"/>
              <a:t>        (7 marking periods= 7 reflections= 7 learning outcomes)</a:t>
            </a:r>
          </a:p>
          <a:p>
            <a:endParaRPr lang="en-US" sz="3200" dirty="0"/>
          </a:p>
          <a:p>
            <a:pPr marL="457200" indent="-457200">
              <a:buFont typeface="Wingdings" panose="05000000000000000000" pitchFamily="2" charset="2"/>
              <a:buChar char="§"/>
            </a:pPr>
            <a:endParaRPr lang="en-US" sz="3200" dirty="0"/>
          </a:p>
          <a:p>
            <a:r>
              <a:rPr lang="en-US" dirty="0"/>
              <a:t>	 </a:t>
            </a:r>
          </a:p>
        </p:txBody>
      </p:sp>
      <p:sp>
        <p:nvSpPr>
          <p:cNvPr id="4" name="TextBox 3"/>
          <p:cNvSpPr txBox="1"/>
          <p:nvPr/>
        </p:nvSpPr>
        <p:spPr>
          <a:xfrm>
            <a:off x="186017" y="3222194"/>
            <a:ext cx="11819965" cy="2062103"/>
          </a:xfrm>
          <a:prstGeom prst="rect">
            <a:avLst/>
          </a:prstGeom>
          <a:noFill/>
        </p:spPr>
        <p:txBody>
          <a:bodyPr wrap="square" lIns="91440" tIns="45720" rIns="91440" bIns="45720" rtlCol="0" anchor="t">
            <a:spAutoFit/>
          </a:bodyPr>
          <a:lstStyle/>
          <a:p>
            <a:r>
              <a:rPr lang="en-US" sz="3200" b="1" u="sng" dirty="0"/>
              <a:t>CAS Learning Outcomes</a:t>
            </a:r>
            <a:r>
              <a:rPr lang="en-US" sz="3200" b="1" dirty="0"/>
              <a:t>: show what a CAS student can do at different points during his or her CAS program.</a:t>
            </a:r>
          </a:p>
          <a:p>
            <a:endParaRPr lang="en-US" sz="3200" b="1" dirty="0"/>
          </a:p>
          <a:p>
            <a:r>
              <a:rPr lang="en-US" sz="3200" b="1" i="1" dirty="0"/>
              <a:t>So what are these CAS Learning Outcomes?</a:t>
            </a:r>
            <a:endParaRPr lang="en-US" sz="3200" i="1" dirty="0"/>
          </a:p>
        </p:txBody>
      </p:sp>
    </p:spTree>
    <p:extLst>
      <p:ext uri="{BB962C8B-B14F-4D97-AF65-F5344CB8AC3E}">
        <p14:creationId xmlns:p14="http://schemas.microsoft.com/office/powerpoint/2010/main" val="29376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73015" y="0"/>
            <a:ext cx="5240537" cy="584775"/>
          </a:xfrm>
          <a:prstGeom prst="rect">
            <a:avLst/>
          </a:prstGeom>
          <a:noFill/>
        </p:spPr>
        <p:txBody>
          <a:bodyPr wrap="none" rtlCol="0">
            <a:spAutoFit/>
          </a:bodyPr>
          <a:lstStyle/>
          <a:p>
            <a:r>
              <a:rPr lang="en-US" sz="3200" u="sng" dirty="0"/>
              <a:t>Seven CAS Learning Outcomes</a:t>
            </a:r>
          </a:p>
        </p:txBody>
      </p:sp>
      <p:sp>
        <p:nvSpPr>
          <p:cNvPr id="3" name="TextBox 2"/>
          <p:cNvSpPr txBox="1"/>
          <p:nvPr/>
        </p:nvSpPr>
        <p:spPr>
          <a:xfrm>
            <a:off x="1" y="477199"/>
            <a:ext cx="12191999" cy="6524863"/>
          </a:xfrm>
          <a:prstGeom prst="rect">
            <a:avLst/>
          </a:prstGeom>
          <a:noFill/>
        </p:spPr>
        <p:txBody>
          <a:bodyPr wrap="square" rtlCol="0">
            <a:spAutoFit/>
          </a:bodyPr>
          <a:lstStyle/>
          <a:p>
            <a:r>
              <a:rPr lang="en-US" dirty="0"/>
              <a:t>1</a:t>
            </a:r>
            <a:r>
              <a:rPr lang="en-US" sz="1700" dirty="0"/>
              <a:t>: </a:t>
            </a:r>
            <a:r>
              <a:rPr lang="en-US" sz="2000" b="1" dirty="0"/>
              <a:t>Identify own strengths and develop areas for growth</a:t>
            </a:r>
          </a:p>
          <a:p>
            <a:r>
              <a:rPr lang="en-US" sz="1700" dirty="0"/>
              <a:t>Students are able to see themselves as individuals with various abilities and skills, of which some are more developed than others.</a:t>
            </a:r>
          </a:p>
          <a:p>
            <a:endParaRPr lang="en-US" sz="1100" dirty="0"/>
          </a:p>
          <a:p>
            <a:r>
              <a:rPr lang="en-US" sz="1700" dirty="0"/>
              <a:t>2</a:t>
            </a:r>
            <a:r>
              <a:rPr lang="en-US" sz="1700" b="1" dirty="0"/>
              <a:t>: </a:t>
            </a:r>
            <a:r>
              <a:rPr lang="en-US" sz="2000" b="1" dirty="0"/>
              <a:t>Demonstrate that challenges have been undertaken, developing new skills in the process</a:t>
            </a:r>
          </a:p>
          <a:p>
            <a:r>
              <a:rPr lang="en-US" sz="1700" dirty="0"/>
              <a:t>A new challenge may be an unfamiliar experience or an extension of an existing one. The newly acquired or developed skills may be shown through experiences that the student has not previously undertaken or through increased expertise in an established area.</a:t>
            </a:r>
          </a:p>
          <a:p>
            <a:endParaRPr lang="en-US" sz="1100" dirty="0"/>
          </a:p>
          <a:p>
            <a:r>
              <a:rPr lang="en-US" sz="1700" dirty="0"/>
              <a:t>3: </a:t>
            </a:r>
            <a:r>
              <a:rPr lang="en-US" sz="2000" b="1" dirty="0"/>
              <a:t>Demonstrate how to initiate and plan a CAS experience</a:t>
            </a:r>
          </a:p>
          <a:p>
            <a:r>
              <a:rPr lang="en-US" sz="1700" dirty="0"/>
              <a:t>Students can articulate the stages from conceiving an idea to executing a plan for a CAS experience or series of CAS experiences. This may be accomplished in collaboration with other participants. Students may show their knowledge and awareness by building on a previous experience, or by launching a new idea or process.</a:t>
            </a:r>
          </a:p>
          <a:p>
            <a:endParaRPr lang="en-US" sz="1100" dirty="0"/>
          </a:p>
          <a:p>
            <a:r>
              <a:rPr lang="en-US" sz="1700" dirty="0"/>
              <a:t>4: </a:t>
            </a:r>
            <a:r>
              <a:rPr lang="en-US" sz="2000" b="1" dirty="0"/>
              <a:t>Show commitment to and perseverance in CAS experiences</a:t>
            </a:r>
          </a:p>
          <a:p>
            <a:r>
              <a:rPr lang="en-US" sz="1700" dirty="0"/>
              <a:t>Students demonstrate regular involvement and active engagement in CAS.</a:t>
            </a:r>
          </a:p>
          <a:p>
            <a:endParaRPr lang="en-US" sz="1100" dirty="0"/>
          </a:p>
          <a:p>
            <a:r>
              <a:rPr lang="en-US" sz="1700" dirty="0"/>
              <a:t>5: </a:t>
            </a:r>
            <a:r>
              <a:rPr lang="en-US" sz="2000" b="1" dirty="0"/>
              <a:t>Demonstrate the skills and recognize the benefits of working collaboratively</a:t>
            </a:r>
          </a:p>
          <a:p>
            <a:r>
              <a:rPr lang="en-US" sz="1700" dirty="0"/>
              <a:t>Students are able to identify, demonstrate and critically discuss the benefits and challenges of collaboration gained through CAS experiences.</a:t>
            </a:r>
          </a:p>
          <a:p>
            <a:endParaRPr lang="en-US" sz="1100" dirty="0"/>
          </a:p>
          <a:p>
            <a:r>
              <a:rPr lang="en-US" sz="1700" dirty="0"/>
              <a:t>6: </a:t>
            </a:r>
            <a:r>
              <a:rPr lang="en-US" sz="2000" b="1" dirty="0"/>
              <a:t>Demonstrate engagement with issues of global significance</a:t>
            </a:r>
          </a:p>
          <a:p>
            <a:r>
              <a:rPr lang="en-US" sz="1700" dirty="0"/>
              <a:t>Students are able to identify and demonstrate their understanding of global issues, make responsible decisions, and take appropriate action in response to the issue either locally, nationally or internationally.</a:t>
            </a:r>
          </a:p>
          <a:p>
            <a:endParaRPr lang="en-US" sz="1100" dirty="0"/>
          </a:p>
          <a:p>
            <a:r>
              <a:rPr lang="en-US" sz="1700" dirty="0"/>
              <a:t>7: </a:t>
            </a:r>
            <a:r>
              <a:rPr lang="en-US" sz="2000" b="1" dirty="0"/>
              <a:t>Recognize and consider the ethics of choices and actions</a:t>
            </a:r>
          </a:p>
          <a:p>
            <a:r>
              <a:rPr lang="en-US" sz="1700" dirty="0"/>
              <a:t>Students show awareness of the consequences of choices and actions in planning and carrying out CAS experiences.</a:t>
            </a:r>
          </a:p>
        </p:txBody>
      </p:sp>
    </p:spTree>
    <p:extLst>
      <p:ext uri="{BB962C8B-B14F-4D97-AF65-F5344CB8AC3E}">
        <p14:creationId xmlns:p14="http://schemas.microsoft.com/office/powerpoint/2010/main" val="24863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132702" y="-17511"/>
            <a:ext cx="7533794" cy="584775"/>
          </a:xfrm>
          <a:prstGeom prst="rect">
            <a:avLst/>
          </a:prstGeom>
          <a:noFill/>
        </p:spPr>
        <p:txBody>
          <a:bodyPr wrap="none" rtlCol="0">
            <a:spAutoFit/>
          </a:bodyPr>
          <a:lstStyle/>
          <a:p>
            <a:r>
              <a:rPr lang="en-US" sz="3200" b="1" u="sng" dirty="0"/>
              <a:t>What else do I need to know about IB CAS?</a:t>
            </a:r>
          </a:p>
        </p:txBody>
      </p:sp>
      <p:sp>
        <p:nvSpPr>
          <p:cNvPr id="3" name="Rectangle 2"/>
          <p:cNvSpPr/>
          <p:nvPr/>
        </p:nvSpPr>
        <p:spPr>
          <a:xfrm>
            <a:off x="161365" y="567264"/>
            <a:ext cx="12030635" cy="1969770"/>
          </a:xfrm>
          <a:prstGeom prst="rect">
            <a:avLst/>
          </a:prstGeom>
        </p:spPr>
        <p:txBody>
          <a:bodyPr wrap="square" lIns="91440" tIns="45720" rIns="91440" bIns="45720" anchor="t">
            <a:spAutoFit/>
          </a:bodyPr>
          <a:lstStyle/>
          <a:p>
            <a:r>
              <a:rPr lang="en-US" sz="3200" b="1" dirty="0"/>
              <a:t>Your CAS reflections must</a:t>
            </a:r>
            <a:r>
              <a:rPr lang="en-US" sz="3200" dirty="0"/>
              <a:t>: </a:t>
            </a:r>
          </a:p>
          <a:p>
            <a:pPr marL="457200" indent="-457200">
              <a:buFont typeface="Arial" panose="020B0604020202020204" pitchFamily="34" charset="0"/>
              <a:buChar char="•"/>
            </a:pPr>
            <a:r>
              <a:rPr lang="en-US" sz="3200" dirty="0"/>
              <a:t>be uploaded to your </a:t>
            </a:r>
            <a:r>
              <a:rPr lang="en-US" sz="4000" b="1" dirty="0" err="1"/>
              <a:t>ManageBac</a:t>
            </a:r>
            <a:r>
              <a:rPr lang="en-US" sz="4000" b="1" dirty="0"/>
              <a:t> </a:t>
            </a:r>
            <a:r>
              <a:rPr lang="en-US" sz="3200" dirty="0"/>
              <a:t>account.</a:t>
            </a:r>
          </a:p>
          <a:p>
            <a:pPr marL="457200" indent="-457200">
              <a:buFont typeface="Wingdings" panose="05000000000000000000" pitchFamily="2" charset="2"/>
              <a:buChar char="§"/>
            </a:pPr>
            <a:endParaRPr lang="en-US" sz="3200" dirty="0"/>
          </a:p>
          <a:p>
            <a:r>
              <a:rPr lang="en-US" dirty="0"/>
              <a:t>	 </a:t>
            </a:r>
          </a:p>
        </p:txBody>
      </p:sp>
      <p:sp>
        <p:nvSpPr>
          <p:cNvPr id="5" name="TextBox 4">
            <a:extLst>
              <a:ext uri="{FF2B5EF4-FFF2-40B4-BE49-F238E27FC236}">
                <a16:creationId xmlns:a16="http://schemas.microsoft.com/office/drawing/2014/main" id="{6A6BFD63-3AAF-4657-ADCA-47A6A125FBA3}"/>
              </a:ext>
            </a:extLst>
          </p:cNvPr>
          <p:cNvSpPr txBox="1"/>
          <p:nvPr/>
        </p:nvSpPr>
        <p:spPr>
          <a:xfrm>
            <a:off x="426128" y="2219417"/>
            <a:ext cx="11345662" cy="4154984"/>
          </a:xfrm>
          <a:prstGeom prst="rect">
            <a:avLst/>
          </a:prstGeom>
          <a:noFill/>
        </p:spPr>
        <p:txBody>
          <a:bodyPr wrap="square" rtlCol="0">
            <a:spAutoFit/>
          </a:bodyPr>
          <a:lstStyle/>
          <a:p>
            <a:r>
              <a:rPr lang="en-US" sz="4000" b="1" dirty="0" err="1"/>
              <a:t>ManageBac</a:t>
            </a:r>
            <a:endParaRPr lang="en-US" sz="4000" b="1" dirty="0"/>
          </a:p>
          <a:p>
            <a:pPr marL="285750" indent="-285750">
              <a:buFont typeface="Courier New" panose="02070309020205020404" pitchFamily="49" charset="0"/>
              <a:buChar char="o"/>
            </a:pPr>
            <a:r>
              <a:rPr lang="en-US" sz="2800" dirty="0"/>
              <a:t>Everything submitted for CAS is done through </a:t>
            </a:r>
            <a:r>
              <a:rPr lang="en-US" sz="2800" dirty="0" err="1"/>
              <a:t>ManageBac</a:t>
            </a:r>
            <a:r>
              <a:rPr lang="en-US" sz="2800" dirty="0"/>
              <a:t>, including: creating your list of CAS experiences, reflection submissions, evidence submissions, planning your CAS project, contacting your advisors, checking deadlines, etc.</a:t>
            </a:r>
          </a:p>
          <a:p>
            <a:pPr marL="285750" indent="-285750">
              <a:buFont typeface="Courier New" panose="02070309020205020404" pitchFamily="49" charset="0"/>
              <a:buChar char="o"/>
            </a:pPr>
            <a:r>
              <a:rPr lang="en-US" sz="2800" dirty="0"/>
              <a:t>Should have already received an email to set up your account.</a:t>
            </a:r>
          </a:p>
          <a:p>
            <a:pPr marL="285750" indent="-285750">
              <a:buFont typeface="Courier New" panose="02070309020205020404" pitchFamily="49" charset="0"/>
              <a:buChar char="o"/>
            </a:pPr>
            <a:r>
              <a:rPr lang="en-US" sz="2800" dirty="0"/>
              <a:t>Watch the </a:t>
            </a:r>
            <a:r>
              <a:rPr lang="en-US" sz="2800" dirty="0" err="1"/>
              <a:t>ManageBac</a:t>
            </a:r>
            <a:r>
              <a:rPr lang="en-US" sz="2800" dirty="0"/>
              <a:t> tutorials on the IB </a:t>
            </a:r>
            <a:r>
              <a:rPr lang="en-US" sz="2800" dirty="0" err="1"/>
              <a:t>Eschoolview</a:t>
            </a:r>
            <a:r>
              <a:rPr lang="en-US" sz="2800" dirty="0"/>
              <a:t> page.</a:t>
            </a:r>
          </a:p>
          <a:p>
            <a:pPr marL="285750" indent="-285750">
              <a:buFont typeface="Courier New" panose="02070309020205020404" pitchFamily="49" charset="0"/>
              <a:buChar char="o"/>
            </a:pPr>
            <a:r>
              <a:rPr lang="en-US" sz="2800" dirty="0"/>
              <a:t>Download the app on your phone, you can add your submissions straight from your phone!</a:t>
            </a:r>
          </a:p>
        </p:txBody>
      </p:sp>
    </p:spTree>
    <p:extLst>
      <p:ext uri="{BB962C8B-B14F-4D97-AF65-F5344CB8AC3E}">
        <p14:creationId xmlns:p14="http://schemas.microsoft.com/office/powerpoint/2010/main" val="377570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339788" y="107577"/>
            <a:ext cx="8068234" cy="584775"/>
          </a:xfrm>
          <a:prstGeom prst="rect">
            <a:avLst/>
          </a:prstGeom>
          <a:noFill/>
        </p:spPr>
        <p:txBody>
          <a:bodyPr wrap="none" rtlCol="0">
            <a:spAutoFit/>
          </a:bodyPr>
          <a:lstStyle/>
          <a:p>
            <a:r>
              <a:rPr lang="en-US" sz="3200" b="1" u="sng" dirty="0"/>
              <a:t>Reflection Guidelines for Each Marking Period </a:t>
            </a:r>
          </a:p>
        </p:txBody>
      </p:sp>
      <p:pic>
        <p:nvPicPr>
          <p:cNvPr id="3" name="Picture 2"/>
          <p:cNvPicPr>
            <a:picLocks noChangeAspect="1"/>
          </p:cNvPicPr>
          <p:nvPr/>
        </p:nvPicPr>
        <p:blipFill>
          <a:blip r:embed="rId2"/>
          <a:stretch>
            <a:fillRect/>
          </a:stretch>
        </p:blipFill>
        <p:spPr>
          <a:xfrm>
            <a:off x="0" y="692352"/>
            <a:ext cx="12097872" cy="7561170"/>
          </a:xfrm>
          <a:prstGeom prst="rect">
            <a:avLst/>
          </a:prstGeom>
        </p:spPr>
      </p:pic>
      <p:grpSp>
        <p:nvGrpSpPr>
          <p:cNvPr id="6" name="Group 5">
            <a:extLst>
              <a:ext uri="{FF2B5EF4-FFF2-40B4-BE49-F238E27FC236}">
                <a16:creationId xmlns:a16="http://schemas.microsoft.com/office/drawing/2014/main" id="{033B140D-E02B-461A-A9B5-AE2BB5A23D99}"/>
              </a:ext>
            </a:extLst>
          </p:cNvPr>
          <p:cNvGrpSpPr/>
          <p:nvPr/>
        </p:nvGrpSpPr>
        <p:grpSpPr>
          <a:xfrm>
            <a:off x="692458" y="2709389"/>
            <a:ext cx="2459115" cy="2677656"/>
            <a:chOff x="692458" y="2709389"/>
            <a:chExt cx="2459115" cy="2677656"/>
          </a:xfrm>
        </p:grpSpPr>
        <p:sp>
          <p:nvSpPr>
            <p:cNvPr id="4" name="Flowchart: Display 3">
              <a:extLst>
                <a:ext uri="{FF2B5EF4-FFF2-40B4-BE49-F238E27FC236}">
                  <a16:creationId xmlns:a16="http://schemas.microsoft.com/office/drawing/2014/main" id="{DA138ACB-055B-4D51-8FEC-CE827E449609}"/>
                </a:ext>
              </a:extLst>
            </p:cNvPr>
            <p:cNvSpPr/>
            <p:nvPr/>
          </p:nvSpPr>
          <p:spPr>
            <a:xfrm>
              <a:off x="692458" y="2752078"/>
              <a:ext cx="2459115" cy="2592279"/>
            </a:xfrm>
            <a:prstGeom prst="flowChartDisp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DF66A1-3D0D-43BF-BD39-DF1B2157799F}"/>
                </a:ext>
              </a:extLst>
            </p:cNvPr>
            <p:cNvSpPr txBox="1"/>
            <p:nvPr/>
          </p:nvSpPr>
          <p:spPr>
            <a:xfrm>
              <a:off x="1136342" y="2709389"/>
              <a:ext cx="1819922" cy="2677656"/>
            </a:xfrm>
            <a:prstGeom prst="rect">
              <a:avLst/>
            </a:prstGeom>
            <a:noFill/>
          </p:spPr>
          <p:txBody>
            <a:bodyPr wrap="square" rtlCol="0">
              <a:spAutoFit/>
            </a:bodyPr>
            <a:lstStyle/>
            <a:p>
              <a:pPr algn="ctr"/>
              <a:r>
                <a:rPr lang="en-US" sz="2400" dirty="0"/>
                <a:t>These Reflection</a:t>
              </a:r>
            </a:p>
            <a:p>
              <a:pPr algn="ctr"/>
              <a:r>
                <a:rPr lang="en-US" sz="2400" dirty="0"/>
                <a:t>Guidelines will be posted on the IB CAS ESV page!</a:t>
              </a:r>
              <a:endParaRPr lang="en-US" dirty="0"/>
            </a:p>
          </p:txBody>
        </p:sp>
      </p:grpSp>
    </p:spTree>
    <p:extLst>
      <p:ext uri="{BB962C8B-B14F-4D97-AF65-F5344CB8AC3E}">
        <p14:creationId xmlns:p14="http://schemas.microsoft.com/office/powerpoint/2010/main" val="382630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21479" y="48732"/>
            <a:ext cx="11240635" cy="707886"/>
          </a:xfrm>
          <a:prstGeom prst="rect">
            <a:avLst/>
          </a:prstGeom>
        </p:spPr>
        <p:txBody>
          <a:bodyPr wrap="square" lIns="91440" tIns="45720" rIns="91440" bIns="45720" anchor="t">
            <a:spAutoFit/>
          </a:bodyPr>
          <a:lstStyle/>
          <a:p>
            <a:pPr algn="ctr"/>
            <a:r>
              <a:rPr lang="en-US" b="1" dirty="0"/>
              <a:t>  </a:t>
            </a:r>
            <a:r>
              <a:rPr lang="en-US" sz="4000" b="1" u="sng" dirty="0"/>
              <a:t>Important CAS Dates for </a:t>
            </a:r>
            <a:r>
              <a:rPr lang="en-US" sz="4000" b="1" u="sng" dirty="0" smtClean="0"/>
              <a:t>Juniors</a:t>
            </a:r>
            <a:endParaRPr lang="en-US" sz="4000" b="1" u="sng" dirty="0">
              <a:cs typeface="Calibri" panose="020F0502020204030204"/>
            </a:endParaRPr>
          </a:p>
        </p:txBody>
      </p:sp>
      <p:cxnSp>
        <p:nvCxnSpPr>
          <p:cNvPr id="6" name="Straight Connector 5"/>
          <p:cNvCxnSpPr/>
          <p:nvPr/>
        </p:nvCxnSpPr>
        <p:spPr>
          <a:xfrm>
            <a:off x="10177989" y="243840"/>
            <a:ext cx="0" cy="691857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C6C992E-15AF-49B2-8A0B-C4D25E57E891}"/>
              </a:ext>
            </a:extLst>
          </p:cNvPr>
          <p:cNvGrpSpPr/>
          <p:nvPr/>
        </p:nvGrpSpPr>
        <p:grpSpPr>
          <a:xfrm>
            <a:off x="121479" y="2360736"/>
            <a:ext cx="2459115" cy="2634968"/>
            <a:chOff x="692458" y="2709389"/>
            <a:chExt cx="2459115" cy="2634968"/>
          </a:xfrm>
        </p:grpSpPr>
        <p:sp>
          <p:nvSpPr>
            <p:cNvPr id="8" name="Flowchart: Display 7">
              <a:extLst>
                <a:ext uri="{FF2B5EF4-FFF2-40B4-BE49-F238E27FC236}">
                  <a16:creationId xmlns:a16="http://schemas.microsoft.com/office/drawing/2014/main" id="{364894ED-0BC8-4F25-B83F-FB4370B2FBFD}"/>
                </a:ext>
              </a:extLst>
            </p:cNvPr>
            <p:cNvSpPr/>
            <p:nvPr/>
          </p:nvSpPr>
          <p:spPr>
            <a:xfrm>
              <a:off x="692458" y="2752078"/>
              <a:ext cx="2459115" cy="2592279"/>
            </a:xfrm>
            <a:prstGeom prst="flowChartDisp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E960C2-B225-46AF-ADBF-BBC9A4BD722D}"/>
                </a:ext>
              </a:extLst>
            </p:cNvPr>
            <p:cNvSpPr txBox="1"/>
            <p:nvPr/>
          </p:nvSpPr>
          <p:spPr>
            <a:xfrm>
              <a:off x="988241" y="2709389"/>
              <a:ext cx="2041850" cy="2308324"/>
            </a:xfrm>
            <a:prstGeom prst="rect">
              <a:avLst/>
            </a:prstGeom>
            <a:noFill/>
          </p:spPr>
          <p:txBody>
            <a:bodyPr wrap="square" rtlCol="0">
              <a:spAutoFit/>
            </a:bodyPr>
            <a:lstStyle/>
            <a:p>
              <a:pPr algn="ctr"/>
              <a:r>
                <a:rPr lang="en-US" sz="2400" dirty="0"/>
                <a:t>This CAS Requirements Checklist will be posted on the IB CAS ESV page!</a:t>
              </a:r>
              <a:endParaRPr lang="en-US" dirty="0"/>
            </a:p>
          </p:txBody>
        </p:sp>
      </p:grpSp>
      <p:pic>
        <p:nvPicPr>
          <p:cNvPr id="3" name="Picture 2"/>
          <p:cNvPicPr>
            <a:picLocks noChangeAspect="1"/>
          </p:cNvPicPr>
          <p:nvPr/>
        </p:nvPicPr>
        <p:blipFill>
          <a:blip r:embed="rId2"/>
          <a:stretch>
            <a:fillRect/>
          </a:stretch>
        </p:blipFill>
        <p:spPr>
          <a:xfrm>
            <a:off x="2580593" y="756618"/>
            <a:ext cx="7475913" cy="6009942"/>
          </a:xfrm>
          <a:prstGeom prst="rect">
            <a:avLst/>
          </a:prstGeom>
        </p:spPr>
      </p:pic>
    </p:spTree>
    <p:extLst>
      <p:ext uri="{BB962C8B-B14F-4D97-AF65-F5344CB8AC3E}">
        <p14:creationId xmlns:p14="http://schemas.microsoft.com/office/powerpoint/2010/main" val="1293942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C657714A6F84597029C0159915BA4" ma:contentTypeVersion="12" ma:contentTypeDescription="Create a new document." ma:contentTypeScope="" ma:versionID="e7bfcfa3221b44e85d15bdcad6ab38e1">
  <xsd:schema xmlns:xsd="http://www.w3.org/2001/XMLSchema" xmlns:xs="http://www.w3.org/2001/XMLSchema" xmlns:p="http://schemas.microsoft.com/office/2006/metadata/properties" xmlns:ns2="894669de-9d5f-4a8d-a997-f88d21dec246" xmlns:ns3="3570621e-4120-4ac3-be25-4f1399ddac50" targetNamespace="http://schemas.microsoft.com/office/2006/metadata/properties" ma:root="true" ma:fieldsID="0e8ad02d1126cf2a55f3d3676e9dfb51" ns2:_="" ns3:_="">
    <xsd:import namespace="894669de-9d5f-4a8d-a997-f88d21dec246"/>
    <xsd:import namespace="3570621e-4120-4ac3-be25-4f1399ddac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69de-9d5f-4a8d-a997-f88d21dec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0621e-4120-4ac3-be25-4f1399ddac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D0375-1FA1-49E7-86D0-62EE05B2E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69de-9d5f-4a8d-a997-f88d21dec246"/>
    <ds:schemaRef ds:uri="3570621e-4120-4ac3-be25-4f1399dda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6CBC4-81DC-4A1B-8F54-8147A5026A7B}">
  <ds:schemaRefs>
    <ds:schemaRef ds:uri="http://schemas.microsoft.com/sharepoint/v3/contenttype/forms"/>
  </ds:schemaRefs>
</ds:datastoreItem>
</file>

<file path=customXml/itemProps3.xml><?xml version="1.0" encoding="utf-8"?>
<ds:datastoreItem xmlns:ds="http://schemas.openxmlformats.org/officeDocument/2006/customXml" ds:itemID="{799DA425-7051-4EF7-ABA3-7DDE0B295CE3}">
  <ds:schemaRefs>
    <ds:schemaRef ds:uri="894669de-9d5f-4a8d-a997-f88d21dec246"/>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3570621e-4120-4ac3-be25-4f1399ddac5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231</TotalTime>
  <Words>816</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Commack 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Eliot Lewin</dc:creator>
  <cp:lastModifiedBy>Joseph Zaidinski</cp:lastModifiedBy>
  <cp:revision>110</cp:revision>
  <dcterms:created xsi:type="dcterms:W3CDTF">2018-09-18T15:20:49Z</dcterms:created>
  <dcterms:modified xsi:type="dcterms:W3CDTF">2021-09-20T17:45:28Z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0x0101006DAC657714A6F84597029C0159915BA4</vt:lpwstr>
  </property>
</Properties>
</file>